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13716000" cx="24384000"/>
  <p:notesSz cx="6858000" cy="9144000"/>
  <p:embeddedFontLst>
    <p:embeddedFont>
      <p:font typeface="Helvetica Neue Light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E7BA25-DCAD-4189-884A-3D1253E54EB5}">
  <a:tblStyle styleId="{C0E7BA25-DCAD-4189-884A-3D1253E54EB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HelveticaNeueLight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HelveticaNeueLight-italic.fntdata"/><Relationship Id="rId21" Type="http://schemas.openxmlformats.org/officeDocument/2006/relationships/slide" Target="slides/slide15.xml"/><Relationship Id="rId65" Type="http://schemas.openxmlformats.org/officeDocument/2006/relationships/font" Target="fonts/HelveticaNeueLight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HelveticaNeueLight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2"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2"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3"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4"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533399" y="2506661"/>
            <a:ext cx="22174198" cy="9609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11959200" y="13080960"/>
            <a:ext cx="45288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icture 1" id="70" name="Google Shape;7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599412"/>
            <a:ext cx="7086600" cy="21946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  <a:defRPr sz="8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3048000" y="7204076"/>
            <a:ext cx="18288000" cy="3311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11959200" y="13080960"/>
            <a:ext cx="45288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"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"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2"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2"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3"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1"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2"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3"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1"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2"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3"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1"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2"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1"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7"/>
          <p:cNvSpPr txBox="1"/>
          <p:nvPr>
            <p:ph idx="2"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7"/>
          <p:cNvSpPr txBox="1"/>
          <p:nvPr>
            <p:ph idx="3"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idx="4"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1"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idx="2"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06120" y="3209040"/>
            <a:ext cx="9970200" cy="795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2"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3"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3"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2"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3"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303480" y="401400"/>
            <a:ext cx="23858280" cy="179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1778040" y="2654280"/>
            <a:ext cx="20827800" cy="4292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1778040" y="7074000"/>
            <a:ext cx="20827800" cy="158724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1959200" y="13080960"/>
            <a:ext cx="45288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303480" y="401400"/>
            <a:ext cx="23858280" cy="179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11959200" y="13080960"/>
            <a:ext cx="45288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720" y="5106240"/>
            <a:ext cx="7618680" cy="761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66960" y="1269000"/>
            <a:ext cx="6073560" cy="223596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9"/>
          <p:cNvSpPr/>
          <p:nvPr/>
        </p:nvSpPr>
        <p:spPr>
          <a:xfrm>
            <a:off x="8957159" y="8915760"/>
            <a:ext cx="14742595" cy="19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Alayans –Meeting Room Booking System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9"/>
          <p:cNvSpPr/>
          <p:nvPr/>
        </p:nvSpPr>
        <p:spPr>
          <a:xfrm>
            <a:off x="8957160" y="7900200"/>
            <a:ext cx="746394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High-Level Design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2.0 Logout Logic</a:t>
            </a:r>
            <a:endParaRPr/>
          </a:p>
        </p:txBody>
      </p:sp>
      <p:sp>
        <p:nvSpPr>
          <p:cNvPr id="185" name="Google Shape;185;p38"/>
          <p:cNvSpPr txBox="1"/>
          <p:nvPr/>
        </p:nvSpPr>
        <p:spPr>
          <a:xfrm>
            <a:off x="1333500" y="2781300"/>
            <a:ext cx="10381625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Logout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Logout Icon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 Display confirmation modal			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Display message "Are you sure you want to logout?“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Logout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Clear user session or token.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Redirect to Login Screen.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Cancel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Close modal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9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3.0 Create Booking/Recurring Booking</a:t>
            </a:r>
            <a:endParaRPr/>
          </a:p>
        </p:txBody>
      </p:sp>
      <p:pic>
        <p:nvPicPr>
          <p:cNvPr id="191" name="Google Shape;191;p39"/>
          <p:cNvPicPr preferRelativeResize="0"/>
          <p:nvPr/>
        </p:nvPicPr>
        <p:blipFill rotWithShape="1">
          <a:blip r:embed="rId3">
            <a:alphaModFix/>
          </a:blip>
          <a:srcRect b="16867" l="33122" r="32987" t="16504"/>
          <a:stretch/>
        </p:blipFill>
        <p:spPr>
          <a:xfrm>
            <a:off x="2295330" y="3433665"/>
            <a:ext cx="6195527" cy="684866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192" name="Google Shape;19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67364" y="2423493"/>
            <a:ext cx="6249272" cy="886901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193" name="Google Shape;19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93144" y="2423493"/>
            <a:ext cx="6311392" cy="886901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3.0  Create Booking/Recurring Booking Logic</a:t>
            </a:r>
            <a:endParaRPr/>
          </a:p>
        </p:txBody>
      </p:sp>
      <p:sp>
        <p:nvSpPr>
          <p:cNvPr id="199" name="Google Shape;199;p40"/>
          <p:cNvSpPr txBox="1"/>
          <p:nvPr/>
        </p:nvSpPr>
        <p:spPr>
          <a:xfrm>
            <a:off x="1333500" y="1956856"/>
            <a:ext cx="17145143" cy="11541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Booking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Book a Room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 Display modal to input booking details: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Room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Dropdown to choose a room.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booking date.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booking time.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booking duration.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Recurring Booking Checkbox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Checkbox with label "Recurring booking.“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If checked, display additional inputs: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Repeat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	Dropdown with options: Daily, Weekly, Monthly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Until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	Date input for end date of the recurring booking.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 Room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Check if required fields are empty.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Display error message "All fields are required.“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If recurring booking is selected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Validate the repeat frequency and end date. Ensure the "Until" date is after the initial booking date.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If all validations pass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Save booking details to the database.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Close the modal.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Cancel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Close the modal without saving changes.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4.0 Edit Booking </a:t>
            </a:r>
            <a:endParaRPr/>
          </a:p>
        </p:txBody>
      </p:sp>
      <p:pic>
        <p:nvPicPr>
          <p:cNvPr id="205" name="Google Shape;20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2649" y="3457100"/>
            <a:ext cx="6277851" cy="680179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06" name="Google Shape;20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16080" y="2266308"/>
            <a:ext cx="5525271" cy="918338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4.0 Edit Booking Logic</a:t>
            </a:r>
            <a:endParaRPr/>
          </a:p>
        </p:txBody>
      </p:sp>
      <p:sp>
        <p:nvSpPr>
          <p:cNvPr id="213" name="Google Shape;213;p42"/>
          <p:cNvSpPr txBox="1"/>
          <p:nvPr/>
        </p:nvSpPr>
        <p:spPr>
          <a:xfrm>
            <a:off x="1356947" y="1863071"/>
            <a:ext cx="17214071" cy="12280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 Booking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Booking List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booking to cancel.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Edit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 Display modal to input booking details: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Room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Dropdown to choose a room. (prefilled)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booking date. (prefilled)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booking time. (prefilled)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booking duration. (prefilled)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Recurring Booking Checkbox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Checkbox with label "Recurring booking." (checked if the original booking is recurring)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If checked, display additional inputs: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Repeat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	Dropdown with options: Daily, Weekly, Monthly (prefilled)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Until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	Date input for end date of the recurring booking. (prefilled)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Booking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Check if required fields are empty.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Display error message "All fields are required.“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If recurring booking is selected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Validate the repeat frequency and end date. Ensure the "Until" date is after the initial booking date.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If all validations pass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Close the modal and redirect to the View Bookings screen.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Cancel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Close the modal without saving changes.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5.0 Cancel Booking</a:t>
            </a:r>
            <a:endParaRPr/>
          </a:p>
        </p:txBody>
      </p:sp>
      <p:pic>
        <p:nvPicPr>
          <p:cNvPr id="219" name="Google Shape;21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487" y="2502317"/>
            <a:ext cx="18281026" cy="1027890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4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5.0 Cancel Booking Logic</a:t>
            </a:r>
            <a:endParaRPr/>
          </a:p>
        </p:txBody>
      </p:sp>
      <p:sp>
        <p:nvSpPr>
          <p:cNvPr id="225" name="Google Shape;225;p44"/>
          <p:cNvSpPr txBox="1"/>
          <p:nvPr/>
        </p:nvSpPr>
        <p:spPr>
          <a:xfrm>
            <a:off x="1333500" y="1956856"/>
            <a:ext cx="11950772" cy="6001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Cancel Booking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Booking List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booking to cancel.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Cancel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Display confirm cancellation modal: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Display message “Are you sure you want to cancel this booking?”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Yes, Cancel Booking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Delete booking from the database.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Redirect to View Bookings Screen.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No, Keep Booking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Close the modal without saving changes.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5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6.0  View Bookings</a:t>
            </a:r>
            <a:endParaRPr/>
          </a:p>
        </p:txBody>
      </p:sp>
      <p:pic>
        <p:nvPicPr>
          <p:cNvPr id="231" name="Google Shape;23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487" y="2353027"/>
            <a:ext cx="18281026" cy="1027890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6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6.0 View Bookings Logic</a:t>
            </a:r>
            <a:endParaRPr/>
          </a:p>
        </p:txBody>
      </p:sp>
      <p:sp>
        <p:nvSpPr>
          <p:cNvPr id="237" name="Google Shape;237;p46"/>
          <p:cNvSpPr txBox="1"/>
          <p:nvPr/>
        </p:nvSpPr>
        <p:spPr>
          <a:xfrm>
            <a:off x="1455420" y="2657896"/>
            <a:ext cx="14034611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Bookings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Bookings List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Display all bookings with their details (ID, Room, Date, Time, Duration).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Options to edit or cancel bookings.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Redirect to respective screen (Edit Booking/Cancel Booking)				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7.0  View Notifications</a:t>
            </a:r>
            <a:endParaRPr/>
          </a:p>
        </p:txBody>
      </p:sp>
      <p:pic>
        <p:nvPicPr>
          <p:cNvPr id="244" name="Google Shape;24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360" y="3136031"/>
            <a:ext cx="15420972" cy="8670781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45" name="Google Shape;245;p47"/>
          <p:cNvPicPr preferRelativeResize="0"/>
          <p:nvPr/>
        </p:nvPicPr>
        <p:blipFill rotWithShape="1">
          <a:blip r:embed="rId4">
            <a:alphaModFix/>
          </a:blip>
          <a:srcRect b="62878" l="31946" r="31779" t="0"/>
          <a:stretch/>
        </p:blipFill>
        <p:spPr>
          <a:xfrm>
            <a:off x="16794479" y="2522609"/>
            <a:ext cx="6614161" cy="381575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46" name="Google Shape;246;p47"/>
          <p:cNvPicPr preferRelativeResize="0"/>
          <p:nvPr/>
        </p:nvPicPr>
        <p:blipFill rotWithShape="1">
          <a:blip r:embed="rId5">
            <a:alphaModFix/>
          </a:blip>
          <a:srcRect b="-1" l="74827" r="0" t="83053"/>
          <a:stretch/>
        </p:blipFill>
        <p:spPr>
          <a:xfrm>
            <a:off x="16794479" y="6858000"/>
            <a:ext cx="6614161" cy="250376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47" name="Google Shape;247;p47"/>
          <p:cNvPicPr preferRelativeResize="0"/>
          <p:nvPr/>
        </p:nvPicPr>
        <p:blipFill rotWithShape="1">
          <a:blip r:embed="rId3">
            <a:alphaModFix/>
          </a:blip>
          <a:srcRect b="0" l="74529" r="0" t="83859"/>
          <a:stretch/>
        </p:blipFill>
        <p:spPr>
          <a:xfrm>
            <a:off x="16794478" y="9934653"/>
            <a:ext cx="6614161" cy="235672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Revision History</a:t>
            </a:r>
            <a:endParaRPr/>
          </a:p>
        </p:txBody>
      </p:sp>
      <p:graphicFrame>
        <p:nvGraphicFramePr>
          <p:cNvPr id="138" name="Google Shape;138;p30"/>
          <p:cNvGraphicFramePr/>
          <p:nvPr/>
        </p:nvGraphicFramePr>
        <p:xfrm>
          <a:off x="820497" y="22006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{C0E7BA25-DCAD-4189-884A-3D1253E54EB5}</a:tableStyleId>
              </a:tblPr>
              <a:tblGrid>
                <a:gridCol w="1057950"/>
                <a:gridCol w="2962275"/>
                <a:gridCol w="2115925"/>
                <a:gridCol w="5307450"/>
                <a:gridCol w="2962275"/>
                <a:gridCol w="2115925"/>
                <a:gridCol w="2962275"/>
                <a:gridCol w="2115925"/>
              </a:tblGrid>
              <a:tr h="105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Rev No.</a:t>
                      </a:r>
                      <a:endParaRPr/>
                    </a:p>
                  </a:txBody>
                  <a:tcPr marT="68575" marB="68575" marR="137150" marL="137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MODIFIED BY</a:t>
                      </a:r>
                      <a:endParaRPr/>
                    </a:p>
                  </a:txBody>
                  <a:tcPr marT="68575" marB="68575" marR="137150" marL="137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MODIFIED DATE</a:t>
                      </a:r>
                      <a:endParaRPr/>
                    </a:p>
                  </a:txBody>
                  <a:tcPr marT="68575" marB="68575" marR="137150" marL="137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REMARKS</a:t>
                      </a:r>
                      <a:endParaRPr/>
                    </a:p>
                  </a:txBody>
                  <a:tcPr marT="68575" marB="68575" marR="137150" marL="137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PRELIMINARY REVIEW &amp; APPROVAL</a:t>
                      </a:r>
                      <a:endParaRPr/>
                    </a:p>
                  </a:txBody>
                  <a:tcPr marT="68575" marB="68575" marR="137150" marL="137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DATE REVIEWED</a:t>
                      </a:r>
                      <a:endParaRPr/>
                    </a:p>
                  </a:txBody>
                  <a:tcPr marT="68575" marB="68575" marR="137150" marL="137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FINAL REVIEW &amp; APPROVAL</a:t>
                      </a:r>
                      <a:endParaRPr/>
                    </a:p>
                  </a:txBody>
                  <a:tcPr marT="68575" marB="68575" marR="137150" marL="137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DATE APPROVED</a:t>
                      </a:r>
                      <a:endParaRPr/>
                    </a:p>
                  </a:txBody>
                  <a:tcPr marT="68575" marB="68575" marR="137150" marL="137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/>
                    </a:solidFill>
                  </a:tcPr>
                </a:tc>
              </a:tr>
              <a:tr h="867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1.00</a:t>
                      </a:r>
                      <a:endParaRPr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Alba, Angela Monique</a:t>
                      </a:r>
                      <a:endParaRPr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2024/09/05</a:t>
                      </a:r>
                      <a:endParaRPr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Initial Creation</a:t>
                      </a:r>
                      <a:endParaRPr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Last Name, First Name</a:t>
                      </a:r>
                      <a:endParaRPr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yyyy/mm/dd</a:t>
                      </a:r>
                      <a:endParaRPr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Last Name, First Name</a:t>
                      </a:r>
                      <a:endParaRPr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yyyy/mm/dd</a:t>
                      </a:r>
                      <a:endParaRPr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7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7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7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7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7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7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7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7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7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7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8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7.0 View Notifications Logic</a:t>
            </a:r>
            <a:endParaRPr/>
          </a:p>
        </p:txBody>
      </p:sp>
      <p:sp>
        <p:nvSpPr>
          <p:cNvPr id="253" name="Google Shape;253;p48"/>
          <p:cNvSpPr txBox="1"/>
          <p:nvPr/>
        </p:nvSpPr>
        <p:spPr>
          <a:xfrm>
            <a:off x="1455420" y="2657896"/>
            <a:ext cx="16744584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Notifications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Notifications List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Display a list of notifications (each notification contains a brief summary and timestamp). Each notification is clickable.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Notification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Display modal with the full notification details (Notification Content, Timestamp).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Icon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Delete the notification.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Refresh the notification list to reflect the deletion.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9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8.0  Settings and Preferences</a:t>
            </a:r>
            <a:endParaRPr/>
          </a:p>
        </p:txBody>
      </p:sp>
      <p:pic>
        <p:nvPicPr>
          <p:cNvPr id="259" name="Google Shape;259;p49"/>
          <p:cNvPicPr preferRelativeResize="0"/>
          <p:nvPr/>
        </p:nvPicPr>
        <p:blipFill rotWithShape="1">
          <a:blip r:embed="rId3">
            <a:alphaModFix/>
          </a:blip>
          <a:srcRect b="40468" l="0" r="0" t="0"/>
          <a:stretch/>
        </p:blipFill>
        <p:spPr>
          <a:xfrm>
            <a:off x="2479987" y="2241060"/>
            <a:ext cx="18281026" cy="611916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60" name="Google Shape;26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9987" y="8804775"/>
            <a:ext cx="18281026" cy="347589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8.0 Settings and Preferences Logic</a:t>
            </a:r>
            <a:endParaRPr/>
          </a:p>
        </p:txBody>
      </p:sp>
      <p:sp>
        <p:nvSpPr>
          <p:cNvPr id="266" name="Google Shape;266;p50"/>
          <p:cNvSpPr txBox="1"/>
          <p:nvPr/>
        </p:nvSpPr>
        <p:spPr>
          <a:xfrm>
            <a:off x="1455420" y="2657896"/>
            <a:ext cx="14955441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Settings and Preferences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Notifications Settings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Booking Confirmation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Checkbox to enable/disable notifications for booking confirmations.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Booking Reminders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Checkbox to enable/disable notifications for booking reminders.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Cancellation Notifications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Checkbox to enable/disable notifications for booking cancellations.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Default Booking Duration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Dropdown to select default booking duration. Prefilled with the user's current default booking duration.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Changes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Save the new notification settings and default booking duration to the database.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1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9.0  View Calendar</a:t>
            </a:r>
            <a:endParaRPr/>
          </a:p>
        </p:txBody>
      </p:sp>
      <p:pic>
        <p:nvPicPr>
          <p:cNvPr id="272" name="Google Shape;27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8842" y="2304699"/>
            <a:ext cx="18090500" cy="1027890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9.0 View Calendar Logic</a:t>
            </a:r>
            <a:endParaRPr/>
          </a:p>
        </p:txBody>
      </p:sp>
      <p:sp>
        <p:nvSpPr>
          <p:cNvPr id="278" name="Google Shape;278;p52"/>
          <p:cNvSpPr txBox="1"/>
          <p:nvPr/>
        </p:nvSpPr>
        <p:spPr>
          <a:xfrm>
            <a:off x="1455420" y="2657896"/>
            <a:ext cx="1515697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Calendar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Calendar Display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Show a monthly calendar view highlighting the user's booking.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Booked Dates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Dates with existing bookings are visually indicated (marked)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Available Dates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Dates without bookings are standard.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Date Click Interaction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Onclick of Any Date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Check if the date is in the past.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If in the past: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Display an error message: "Cannot create bookings for past dates.“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If today or future date:</a:t>
            </a:r>
            <a:endParaRPr/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Redirect to the Create Booking via Calendar screen with the selected date prefilled.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3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10.0  Create Booking via Calendar</a:t>
            </a:r>
            <a:endParaRPr/>
          </a:p>
        </p:txBody>
      </p:sp>
      <p:pic>
        <p:nvPicPr>
          <p:cNvPr id="284" name="Google Shape;28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487" y="2445376"/>
            <a:ext cx="18281026" cy="1027890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10.0 Create Booking via Calendar Logic</a:t>
            </a:r>
            <a:endParaRPr/>
          </a:p>
        </p:txBody>
      </p:sp>
      <p:sp>
        <p:nvSpPr>
          <p:cNvPr id="290" name="Google Shape;290;p54"/>
          <p:cNvSpPr txBox="1"/>
          <p:nvPr/>
        </p:nvSpPr>
        <p:spPr>
          <a:xfrm>
            <a:off x="1455420" y="1971179"/>
            <a:ext cx="19478987" cy="11541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Booking via Calendar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Calendar Date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 Create Booking Modal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Input field for booking date, prefilled with the selected date from the calendar.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Select Room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Dropdown to choose a room.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Input field for booking time.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Duration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Input field for booking duration.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Recurring Booking Checkbox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Checkbox with label "Recurring booking.“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If checked, display additional inputs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Repeat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Dropdown with options: Daily, Weekly, Monthly.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Until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Date input for the end date of the recurring booking.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 Room Button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Onclick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Check if required fields are empty.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Display error message "All fields are required.“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If recurring booking is selected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Validate the repeat frequency and end date. Ensure the "Until" date is after the selected booking date. 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If all validations pass: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Save booking details.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Close the modal and refresh the calendar to reflect the new booking.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Cancel Button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Onclick</a:t>
            </a:r>
            <a:endParaRPr/>
          </a:p>
          <a:p>
            <a:pPr indent="0" lvl="4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Close the modal without saving changes.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5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11.0  Add User</a:t>
            </a:r>
            <a:endParaRPr/>
          </a:p>
        </p:txBody>
      </p:sp>
      <p:pic>
        <p:nvPicPr>
          <p:cNvPr id="296" name="Google Shape;29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487" y="2203737"/>
            <a:ext cx="18281026" cy="1027890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6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11.0 Add User Logic</a:t>
            </a:r>
            <a:endParaRPr/>
          </a:p>
        </p:txBody>
      </p:sp>
      <p:sp>
        <p:nvSpPr>
          <p:cNvPr id="302" name="Google Shape;302;p56"/>
          <p:cNvSpPr txBox="1"/>
          <p:nvPr/>
        </p:nvSpPr>
        <p:spPr>
          <a:xfrm>
            <a:off x="1455420" y="2235865"/>
            <a:ext cx="12189042" cy="9325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User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Add User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 modal to input user details: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Name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user's name.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user's email.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user's password (masked characters).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User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Check if required fields are empty.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Display error message: "All fields are required.“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If email is already in use: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Display error message: "Email is already registered.“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If all validations pass: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Save user details to the database.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Close the modal and refresh the View Users Screen.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Close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Close the modal without saving changes.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12.0  Edit User</a:t>
            </a:r>
            <a:endParaRPr/>
          </a:p>
        </p:txBody>
      </p:sp>
      <p:pic>
        <p:nvPicPr>
          <p:cNvPr id="308" name="Google Shape;30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487" y="2334365"/>
            <a:ext cx="18281026" cy="1027890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/>
        </p:nvSpPr>
        <p:spPr>
          <a:xfrm>
            <a:off x="6550708" y="5948559"/>
            <a:ext cx="10860992" cy="1818882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600" lIns="101600" spcFirstLastPara="1" rIns="101600" wrap="square" tIns="1016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200" u="none" cap="none" strike="noStrike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SCREEN DETAILS</a:t>
            </a:r>
            <a:endParaRPr b="0" i="0" sz="13200" u="none" cap="none" strike="noStrike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8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12.0 Edit User Logic</a:t>
            </a:r>
            <a:endParaRPr/>
          </a:p>
        </p:txBody>
      </p:sp>
      <p:sp>
        <p:nvSpPr>
          <p:cNvPr id="314" name="Google Shape;314;p58"/>
          <p:cNvSpPr txBox="1"/>
          <p:nvPr/>
        </p:nvSpPr>
        <p:spPr>
          <a:xfrm>
            <a:off x="1455420" y="2235865"/>
            <a:ext cx="12189042" cy="9694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 User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User List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user to edit.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Display modal to update user details: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Name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user's name. (prefilled)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user's email. (prefilled)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user's password (optional, masked characters).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Changes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Check if required fields are empty.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Display error message: "All fields are required.“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If changing email and new email is already in use: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Display error message: "Email is already registered.“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If all validations pass: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Update user details in the database.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Redirect to View Users Screen.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Close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 Close the modal without saving changes.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9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13.0  Delete User</a:t>
            </a:r>
            <a:endParaRPr/>
          </a:p>
        </p:txBody>
      </p:sp>
      <p:pic>
        <p:nvPicPr>
          <p:cNvPr id="320" name="Google Shape;32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487" y="2315705"/>
            <a:ext cx="18281026" cy="1027890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0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13.0 Delete User Logic</a:t>
            </a:r>
            <a:endParaRPr/>
          </a:p>
        </p:txBody>
      </p:sp>
      <p:sp>
        <p:nvSpPr>
          <p:cNvPr id="326" name="Google Shape;326;p60"/>
          <p:cNvSpPr txBox="1"/>
          <p:nvPr/>
        </p:nvSpPr>
        <p:spPr>
          <a:xfrm>
            <a:off x="1455420" y="2235865"/>
            <a:ext cx="11493083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User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User List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user to delete.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Display confirm deletion modal: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Display message “Are you sure you want to delete this user?”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User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Delete user from the database.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Redirect to View Users Screen.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Cancel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Close the modal.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1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14.0  View Users</a:t>
            </a:r>
            <a:endParaRPr/>
          </a:p>
        </p:txBody>
      </p:sp>
      <p:pic>
        <p:nvPicPr>
          <p:cNvPr id="332" name="Google Shape;33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487" y="2502316"/>
            <a:ext cx="18281026" cy="1027890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2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14.0 View Users Logic</a:t>
            </a:r>
            <a:endParaRPr/>
          </a:p>
        </p:txBody>
      </p:sp>
      <p:sp>
        <p:nvSpPr>
          <p:cNvPr id="338" name="Google Shape;338;p62"/>
          <p:cNvSpPr txBox="1"/>
          <p:nvPr/>
        </p:nvSpPr>
        <p:spPr>
          <a:xfrm>
            <a:off x="1455420" y="2235865"/>
            <a:ext cx="12187952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Users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User List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Display all users with their details (ID, name, email).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Options to edit or delete users.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Redirect to respective screen (Edit User/Delete User)			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3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15.0  Add Room</a:t>
            </a:r>
            <a:endParaRPr/>
          </a:p>
        </p:txBody>
      </p:sp>
      <p:pic>
        <p:nvPicPr>
          <p:cNvPr id="344" name="Google Shape;34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487" y="2409010"/>
            <a:ext cx="18281026" cy="1027890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4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15.0 Add Room Logic</a:t>
            </a:r>
            <a:endParaRPr/>
          </a:p>
        </p:txBody>
      </p:sp>
      <p:sp>
        <p:nvSpPr>
          <p:cNvPr id="350" name="Google Shape;350;p64"/>
          <p:cNvSpPr txBox="1"/>
          <p:nvPr/>
        </p:nvSpPr>
        <p:spPr>
          <a:xfrm>
            <a:off x="1455420" y="2235865"/>
            <a:ext cx="12317667" cy="7478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Room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Add Room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 modal to input room details: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Room Name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room name.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room location.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room capacity.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available facilities.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Room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Check if required fields are empty.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Display error message: "All fields are required.“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Close the modal and refresh the View Rooms Screen.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Close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Close the modal without saving changes.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5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16.0  Edit Room</a:t>
            </a:r>
            <a:endParaRPr/>
          </a:p>
        </p:txBody>
      </p:sp>
      <p:pic>
        <p:nvPicPr>
          <p:cNvPr id="356" name="Google Shape;35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487" y="2390349"/>
            <a:ext cx="18281026" cy="1027890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6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16.0 Edit Room Logic</a:t>
            </a:r>
            <a:endParaRPr/>
          </a:p>
        </p:txBody>
      </p:sp>
      <p:sp>
        <p:nvSpPr>
          <p:cNvPr id="362" name="Google Shape;362;p66"/>
          <p:cNvSpPr txBox="1"/>
          <p:nvPr/>
        </p:nvSpPr>
        <p:spPr>
          <a:xfrm>
            <a:off x="1455420" y="2235865"/>
            <a:ext cx="9666301" cy="9694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 Room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Room List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room to edit.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Display modal to update room details: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Room Name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room name (prefilled).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room location (prefilled).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room capacity (prefilled).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available facilities (prefilled).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Save Changes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Check if required fields are empty.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Display error message "All fields are required.“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If all validations pass: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Update room details in the database.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Redirect to View Rooms Screen.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Close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Close the modal without saving changes.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7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17.0  Delete Room</a:t>
            </a:r>
            <a:endParaRPr/>
          </a:p>
        </p:txBody>
      </p:sp>
      <p:pic>
        <p:nvPicPr>
          <p:cNvPr id="368" name="Google Shape;36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487" y="2390349"/>
            <a:ext cx="18281026" cy="1027890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Screen List</a:t>
            </a:r>
            <a:endParaRPr/>
          </a:p>
        </p:txBody>
      </p:sp>
      <p:graphicFrame>
        <p:nvGraphicFramePr>
          <p:cNvPr id="149" name="Google Shape;149;p32"/>
          <p:cNvGraphicFramePr/>
          <p:nvPr/>
        </p:nvGraphicFramePr>
        <p:xfrm>
          <a:off x="820496" y="22006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{C0E7BA25-DCAD-4189-884A-3D1253E54EB5}</a:tableStyleId>
              </a:tblPr>
              <a:tblGrid>
                <a:gridCol w="5331050"/>
                <a:gridCol w="9639125"/>
                <a:gridCol w="7659900"/>
              </a:tblGrid>
              <a:tr h="403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Screen</a:t>
                      </a:r>
                      <a:endParaRPr/>
                    </a:p>
                  </a:txBody>
                  <a:tcPr marT="68575" marB="68575" marR="137150" marL="137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Description</a:t>
                      </a:r>
                      <a:endParaRPr/>
                    </a:p>
                  </a:txBody>
                  <a:tcPr marT="68575" marB="68575" marR="137150" marL="137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REMARKS</a:t>
                      </a:r>
                      <a:endParaRPr/>
                    </a:p>
                  </a:txBody>
                  <a:tcPr marT="68575" marB="68575" marR="137150" marL="137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/>
                    </a:solidFill>
                  </a:tcPr>
                </a:tc>
              </a:tr>
              <a:tr h="958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1.0 Login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The Login Screen lets users enter credentials, shows errors for issues, and redirects to the view page upon success.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42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2.0 Logout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SzPts val="1100"/>
                        <a:buNone/>
                      </a:pPr>
                      <a:r>
                        <a:rPr lang="en-US" sz="2000"/>
                        <a:t>The Logout Screen prompts users with a confirmation modal to either cancel or proceed, ending the session and redirecting to the login screen.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3.0 Create Booking/ Recurring Booking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The Create Booking process involves clicking a button, entering booking details, validating inputs, and then saving or canceling the booking.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42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4.0 Edit Booking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SzPts val="1100"/>
                        <a:buNone/>
                      </a:pPr>
                      <a:r>
                        <a:rPr lang="en-US" sz="2000"/>
                        <a:t>The Edit Booking process lets users select a booking, update details in a modal, validate information, and either save changes or cancel.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42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5.0 Cancel Booking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SzPts val="1100"/>
                        <a:buNone/>
                      </a:pPr>
                      <a:r>
                        <a:rPr lang="en-US" sz="2000"/>
                        <a:t>To cancel a booking, select it, open a confirmation modal, and either delete the booking or close the modal to retain it.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22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6.0 View Bookings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SzPts val="1100"/>
                        <a:buNone/>
                      </a:pPr>
                      <a:r>
                        <a:rPr lang="en-US" sz="2000"/>
                        <a:t>The View Bookings screen displays all bookings with details and provides options to edit or cancel each booking, redirecting to the respective screen when selected.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0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7.0 View Notifications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The View Notifications screen shows a list of notifications, displays full details in a modal when clicked, and allows deletion with a red X icon, which refreshes the list.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58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8.0 Settings and Preferences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SzPts val="1100"/>
                        <a:buNone/>
                      </a:pPr>
                      <a:r>
                        <a:rPr lang="en-US" sz="2000"/>
                        <a:t>The Settings and Preferences screen lets users adjust notification preferences, set a default booking duration, and save these settings.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58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9.0 View Calendar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The View Calendar screen displays a monthly calendar, marking booked dates, and allows booking creation for future dates while showing an error for past dates.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58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10.0 Create Booking via Calendar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SzPts val="1100"/>
                        <a:buNone/>
                      </a:pPr>
                      <a:r>
                        <a:rPr lang="en-US" sz="2000"/>
                        <a:t>The Create Booking via Calendar process opens a modal from a selected date to enter and validate details, then saves and refreshes the calendar or cancels.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58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11.0 Add User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The Add User process involves opening a modal to enter and validate user details, saving if valid, refreshing the View Users screen, or closing the modal without saving.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8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17.0 Delete Room Logic</a:t>
            </a:r>
            <a:endParaRPr/>
          </a:p>
        </p:txBody>
      </p:sp>
      <p:sp>
        <p:nvSpPr>
          <p:cNvPr id="374" name="Google Shape;374;p68"/>
          <p:cNvSpPr txBox="1"/>
          <p:nvPr/>
        </p:nvSpPr>
        <p:spPr>
          <a:xfrm>
            <a:off x="1455420" y="2235865"/>
            <a:ext cx="11621195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Room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User List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room to delete.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Display confirm deletion modal: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Display message “Are you sure you want to delete this room?”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Room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Delete room from the database.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Redirect to View Users Screen.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Cancel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Close the modal.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9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18.0 View Rooms</a:t>
            </a:r>
            <a:endParaRPr/>
          </a:p>
        </p:txBody>
      </p:sp>
      <p:pic>
        <p:nvPicPr>
          <p:cNvPr id="380" name="Google Shape;38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487" y="2409010"/>
            <a:ext cx="18281026" cy="1027890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0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18.0 View Rooms Logic</a:t>
            </a:r>
            <a:endParaRPr/>
          </a:p>
        </p:txBody>
      </p:sp>
      <p:sp>
        <p:nvSpPr>
          <p:cNvPr id="386" name="Google Shape;386;p70"/>
          <p:cNvSpPr txBox="1"/>
          <p:nvPr/>
        </p:nvSpPr>
        <p:spPr>
          <a:xfrm>
            <a:off x="1455420" y="2235865"/>
            <a:ext cx="13111282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Rooms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Room List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Display all rooms with their details (name, location, capacity, facilities).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Options to edit or delete rooms.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Redirect to respective screen (Edit Room/Delete Room)				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1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19.0 Booking Summary</a:t>
            </a:r>
            <a:endParaRPr/>
          </a:p>
        </p:txBody>
      </p:sp>
      <p:pic>
        <p:nvPicPr>
          <p:cNvPr id="392" name="Google Shape;39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487" y="2297043"/>
            <a:ext cx="18281026" cy="1027890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2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19.0 Booking Summary Logic</a:t>
            </a:r>
            <a:endParaRPr/>
          </a:p>
        </p:txBody>
      </p:sp>
      <p:sp>
        <p:nvSpPr>
          <p:cNvPr id="398" name="Google Shape;398;p72"/>
          <p:cNvSpPr txBox="1"/>
          <p:nvPr/>
        </p:nvSpPr>
        <p:spPr>
          <a:xfrm>
            <a:off x="1455420" y="2235865"/>
            <a:ext cx="10314747" cy="7848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Bookings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Filter Bookings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Room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selection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 bookings by selected room.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On date selection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Filter bookings by selected date.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On user name input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Filter bookings by matching the entered user name.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Filter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Apply all selected filters (Room, Date, User).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Display filtered results in the bookings list.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Reset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Clear all filters (Room, Date, User).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Display all bookings without any filtering.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Booking List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Display all bookings with details (id, room, date, time, user).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3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20.0 Room Usage Report</a:t>
            </a:r>
            <a:endParaRPr/>
          </a:p>
        </p:txBody>
      </p:sp>
      <p:pic>
        <p:nvPicPr>
          <p:cNvPr id="404" name="Google Shape;40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3913" y="2054448"/>
            <a:ext cx="12797303" cy="719556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405" name="Google Shape;405;p73"/>
          <p:cNvPicPr preferRelativeResize="0"/>
          <p:nvPr/>
        </p:nvPicPr>
        <p:blipFill rotWithShape="1">
          <a:blip r:embed="rId4">
            <a:alphaModFix/>
          </a:blip>
          <a:srcRect b="0" l="6518" r="7290" t="0"/>
          <a:stretch/>
        </p:blipFill>
        <p:spPr>
          <a:xfrm>
            <a:off x="5503913" y="9540649"/>
            <a:ext cx="12797303" cy="366155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4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20.0 Room Usage Report Logic</a:t>
            </a:r>
            <a:endParaRPr/>
          </a:p>
        </p:txBody>
      </p:sp>
      <p:sp>
        <p:nvSpPr>
          <p:cNvPr id="411" name="Google Shape;411;p74"/>
          <p:cNvSpPr txBox="1"/>
          <p:nvPr/>
        </p:nvSpPr>
        <p:spPr>
          <a:xfrm>
            <a:off x="1455420" y="2235865"/>
            <a:ext cx="14337899" cy="7478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Room Usage Report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Filters for Report Generation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Rooms Dropdown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selection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 bookings by selected room.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 Range Picker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Start Date: Select the starting date for the report.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End Date: Select the ending date for the report.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Generate Report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Validate that both the date range and room selection are provided.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If invalid (e.g., Start Date after End Date)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Display an error message: "Invalid date range.“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If valid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Proceed to generate the report based on the selected filters.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Display the total bookings and peak usage time charts.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Display the room usage report table based on the filtered data.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Export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Export the generated report (filtered data, charts, and table) to a file (CSV or PDF).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5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21.0 Add Account - Superadmin</a:t>
            </a:r>
            <a:endParaRPr/>
          </a:p>
        </p:txBody>
      </p:sp>
      <p:pic>
        <p:nvPicPr>
          <p:cNvPr id="417" name="Google Shape;41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3397" y="2651606"/>
            <a:ext cx="13836921" cy="778011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418" name="Google Shape;41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68037" y="3440842"/>
            <a:ext cx="6182588" cy="620164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6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21.0 Add Account – Superadmin Logic</a:t>
            </a:r>
            <a:endParaRPr/>
          </a:p>
        </p:txBody>
      </p:sp>
      <p:sp>
        <p:nvSpPr>
          <p:cNvPr id="424" name="Google Shape;424;p76"/>
          <p:cNvSpPr txBox="1"/>
          <p:nvPr/>
        </p:nvSpPr>
        <p:spPr>
          <a:xfrm>
            <a:off x="1455420" y="2235865"/>
            <a:ext cx="12608644" cy="10064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Account - Superadmin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Add Account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 modal to input user details: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Name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user's name.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user's email.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Dropdown to select user role (Admin, User).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user's password (masked characters).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User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Check if required fields are empty.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Display error message: "All fields are required.“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If email is already in use: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Display error message: "Email is already registered.“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If all validations pass: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Save user details to the database.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Close the modal and refresh the View Accounts Screen.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Close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Close the modal without saving changes.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7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22.0 Edit Account - Superadmin</a:t>
            </a:r>
            <a:endParaRPr/>
          </a:p>
        </p:txBody>
      </p:sp>
      <p:pic>
        <p:nvPicPr>
          <p:cNvPr id="430" name="Google Shape;430;p77"/>
          <p:cNvPicPr preferRelativeResize="0"/>
          <p:nvPr/>
        </p:nvPicPr>
        <p:blipFill rotWithShape="1">
          <a:blip r:embed="rId3">
            <a:alphaModFix/>
          </a:blip>
          <a:srcRect b="0" l="0" r="2752" t="0"/>
          <a:stretch/>
        </p:blipFill>
        <p:spPr>
          <a:xfrm>
            <a:off x="533400" y="2632945"/>
            <a:ext cx="17232086" cy="9963381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431" name="Google Shape;43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15750" y="6043499"/>
            <a:ext cx="5734850" cy="162900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Screen List</a:t>
            </a:r>
            <a:endParaRPr/>
          </a:p>
        </p:txBody>
      </p:sp>
      <p:graphicFrame>
        <p:nvGraphicFramePr>
          <p:cNvPr id="155" name="Google Shape;155;p33"/>
          <p:cNvGraphicFramePr/>
          <p:nvPr/>
        </p:nvGraphicFramePr>
        <p:xfrm>
          <a:off x="820496" y="22006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{C0E7BA25-DCAD-4189-884A-3D1253E54EB5}</a:tableStyleId>
              </a:tblPr>
              <a:tblGrid>
                <a:gridCol w="5331050"/>
                <a:gridCol w="9639125"/>
                <a:gridCol w="7659900"/>
              </a:tblGrid>
              <a:tr h="952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Screen</a:t>
                      </a:r>
                      <a:endParaRPr/>
                    </a:p>
                  </a:txBody>
                  <a:tcPr marT="68575" marB="68575" marR="137150" marL="137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Description</a:t>
                      </a:r>
                      <a:endParaRPr/>
                    </a:p>
                  </a:txBody>
                  <a:tcPr marT="68575" marB="68575" marR="137150" marL="137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REMARKS</a:t>
                      </a:r>
                      <a:endParaRPr/>
                    </a:p>
                  </a:txBody>
                  <a:tcPr marT="68575" marB="68575" marR="137150" marL="137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/>
                    </a:solidFill>
                  </a:tcPr>
                </a:tc>
              </a:tr>
              <a:tr h="785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12.0 Edit User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The Edit User process allows updating user details in a modal, validating inputs, and either saving changes or closing the modal without saving.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13.0 Delete User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SzPts val="1100"/>
                        <a:buNone/>
                      </a:pPr>
                      <a:r>
                        <a:rPr lang="en-US" sz="2000"/>
                        <a:t>The Delete User process includes confirming the deletion in a modal and either deleting the user or canceling the action.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14.0 View Users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SzPts val="1100"/>
                        <a:buNone/>
                      </a:pPr>
                      <a:r>
                        <a:rPr lang="en-US" sz="2000"/>
                        <a:t>The View Users screen displays all users with their details and provides options to edit or delete, redirecting to the respective screen when selected.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5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15.0 Add Room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The Add Room process opens a modal to input and validate room details, then saves and refreshes the View Rooms screen or cancels without saving.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5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16.0 Edit Room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The Edit Room process includes selecting a room, updating details in a modal, and either saving changes or closing the modal without saving.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17.0 Delete Room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SzPts val="1100"/>
                        <a:buNone/>
                      </a:pPr>
                      <a:r>
                        <a:rPr lang="en-US" sz="2000"/>
                        <a:t>The Delete Room process involves selecting a room, confirming deletion in a modal, and either deleting the room or canceling the action.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85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18.0 View Rooms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The View Rooms screen displays all rooms with their details and provides options to edit or delete, redirecting to the respective screen when selected.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19.0 Booking Summary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SzPts val="1100"/>
                        <a:buNone/>
                      </a:pPr>
                      <a:r>
                        <a:rPr lang="en-US" sz="2000"/>
                        <a:t>The View Bookings screen allows filtering by room, date, and user, applies filters to display results, and includes options to reset filters and view all bookings.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5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20.0 Room Usage Report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The Room Usage Report screen lets users select a room and date range, generate a report with bookings and peak usage charts if valid, and export the report to a file.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01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21.0 Add Account - Superadmin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SzPts val="1100"/>
                        <a:buNone/>
                      </a:pPr>
                      <a:r>
                        <a:rPr lang="en-US" sz="2000"/>
                        <a:t>The Add Account process involves entering user details in a modal, validating them, saving the account, and refreshing the View Accounts screen or canceling.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85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22.0 Edit Account - Superadmin</a:t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SzPts val="1100"/>
                        <a:buNone/>
                      </a:pPr>
                      <a:r>
                        <a:rPr lang="en-US" sz="2000"/>
                        <a:t>The Edit Account feature updates user details in a modal, validates inputs, and either saves changes or cancels.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8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22.0 Edit Account – Superadmin Logic</a:t>
            </a:r>
            <a:endParaRPr/>
          </a:p>
        </p:txBody>
      </p:sp>
      <p:sp>
        <p:nvSpPr>
          <p:cNvPr id="437" name="Google Shape;437;p78"/>
          <p:cNvSpPr txBox="1"/>
          <p:nvPr/>
        </p:nvSpPr>
        <p:spPr>
          <a:xfrm>
            <a:off x="1455420" y="2235865"/>
            <a:ext cx="12189042" cy="1043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 Account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User List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user to edit.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Display modal to update user details: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Name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user's name. (prefilled)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user's email. (prefilled)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Dropdown to change user role (Admin, User).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Input field for user's password (optional, masked characters).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Changes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Check if required fields are empty.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Display error message: "All fields are required.“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If changing email and new email is already in use: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Display error message: "Email is already registered.“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If all validations pass: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Update user details in the database.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Redirect to View Accounts Screen.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Close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 Close the modal without saving changes.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9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23.0 Delete Account - Superadmin</a:t>
            </a:r>
            <a:endParaRPr/>
          </a:p>
        </p:txBody>
      </p:sp>
      <p:pic>
        <p:nvPicPr>
          <p:cNvPr id="443" name="Google Shape;44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0566" y="2483655"/>
            <a:ext cx="18042868" cy="1027890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0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23.0 Delete Account – Superadmin Logic</a:t>
            </a:r>
            <a:endParaRPr/>
          </a:p>
        </p:txBody>
      </p:sp>
      <p:sp>
        <p:nvSpPr>
          <p:cNvPr id="449" name="Google Shape;449;p80"/>
          <p:cNvSpPr txBox="1"/>
          <p:nvPr/>
        </p:nvSpPr>
        <p:spPr>
          <a:xfrm>
            <a:off x="1455420" y="2235865"/>
            <a:ext cx="11493083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Account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User List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user to delete.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Display confirm deletion modal: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Display message “Are you sure you want to delete this user?”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User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Delete user from the database.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Redirect to View Accounts Screen.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Cancel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Close the modal.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1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24.0 View Accounts - Superadmin</a:t>
            </a:r>
            <a:endParaRPr/>
          </a:p>
        </p:txBody>
      </p:sp>
      <p:pic>
        <p:nvPicPr>
          <p:cNvPr id="455" name="Google Shape;45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332" y="2343628"/>
            <a:ext cx="16057607" cy="902874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456" name="Google Shape;45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64704" y="2296348"/>
            <a:ext cx="3800081" cy="348201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2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24.0 View Account – Superadmin Logic</a:t>
            </a:r>
            <a:endParaRPr/>
          </a:p>
        </p:txBody>
      </p:sp>
      <p:sp>
        <p:nvSpPr>
          <p:cNvPr id="462" name="Google Shape;462;p82"/>
          <p:cNvSpPr txBox="1"/>
          <p:nvPr/>
        </p:nvSpPr>
        <p:spPr>
          <a:xfrm>
            <a:off x="1455420" y="2235865"/>
            <a:ext cx="12187952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Accounts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User List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Display all users with their details (name, email, role).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Options to edit or delete users.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Redirect to respective screen (Edit User/Delete User)			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3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25.0 View Bookings - Superadmin</a:t>
            </a:r>
            <a:endParaRPr/>
          </a:p>
        </p:txBody>
      </p:sp>
      <p:pic>
        <p:nvPicPr>
          <p:cNvPr id="468" name="Google Shape;46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487" y="2315704"/>
            <a:ext cx="18281026" cy="1027890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4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25.0 View Bookings – Superadmin Logic</a:t>
            </a:r>
            <a:endParaRPr/>
          </a:p>
        </p:txBody>
      </p:sp>
      <p:sp>
        <p:nvSpPr>
          <p:cNvPr id="474" name="Google Shape;474;p84"/>
          <p:cNvSpPr txBox="1"/>
          <p:nvPr/>
        </p:nvSpPr>
        <p:spPr>
          <a:xfrm>
            <a:off x="1455420" y="2235865"/>
            <a:ext cx="11264622" cy="1043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Bookings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Filter Bookings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Room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selection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 bookings by selected room.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On date selection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Filter bookings by selected date.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On user name input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Filter bookings by matching the entered user name.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Filter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Apply all selected filters (Room, Date, User).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Display filtered results in the bookings list.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Reset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Clear all filters (Room, Date, User).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Display all bookings without any filtering.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Booking List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Display all bookings with details (ID, room, date, time, user).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 a Room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Redirect to Create Booking/Recurring Booking screen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Options to edit or delete bookings.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Redirect to respective screen (Edit Booking/Delete Booking)	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920" y="-42480"/>
            <a:ext cx="23510160" cy="13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Screen List</a:t>
            </a:r>
            <a:endParaRPr/>
          </a:p>
        </p:txBody>
      </p:sp>
      <p:graphicFrame>
        <p:nvGraphicFramePr>
          <p:cNvPr id="161" name="Google Shape;161;p34"/>
          <p:cNvGraphicFramePr/>
          <p:nvPr/>
        </p:nvGraphicFramePr>
        <p:xfrm>
          <a:off x="820496" y="22006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{C0E7BA25-DCAD-4189-884A-3D1253E54EB5}</a:tableStyleId>
              </a:tblPr>
              <a:tblGrid>
                <a:gridCol w="5331050"/>
                <a:gridCol w="9639125"/>
                <a:gridCol w="7659900"/>
              </a:tblGrid>
              <a:tr h="1051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Screen</a:t>
                      </a:r>
                      <a:endParaRPr/>
                    </a:p>
                  </a:txBody>
                  <a:tcPr marT="68575" marB="68575" marR="137150" marL="137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Description</a:t>
                      </a:r>
                      <a:endParaRPr/>
                    </a:p>
                  </a:txBody>
                  <a:tcPr marT="68575" marB="68575" marR="137150" marL="137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REMARKS</a:t>
                      </a:r>
                      <a:endParaRPr/>
                    </a:p>
                  </a:txBody>
                  <a:tcPr marT="68575" marB="68575" marR="137150" marL="1371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504D"/>
                    </a:solidFill>
                  </a:tcPr>
                </a:tc>
              </a:tr>
              <a:tr h="867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23.0 Delete Account - Superadmin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The Delete Account feature involves confirming the deletion in a modal and either deleting the user or canceling the action.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7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24.0 View Accounts - Superadmin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SzPts val="1100"/>
                        <a:buNone/>
                      </a:pPr>
                      <a:r>
                        <a:rPr lang="en-US" sz="2000"/>
                        <a:t>The View Accounts screen shows all users, with options to edit or delete, and redirects to the appropriate management screens.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7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25.0 View Bookings - Superadmin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The View Bookings feature lets the Superadmin filter, view, edit, or delete bookings and navigate to booking creation or management screens.</a:t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7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7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7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7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7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7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7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7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68575" marB="68575" marR="137150" marL="1371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1.0 Login</a:t>
            </a:r>
            <a:endParaRPr/>
          </a:p>
        </p:txBody>
      </p:sp>
      <p:pic>
        <p:nvPicPr>
          <p:cNvPr id="167" name="Google Shape;16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487" y="2118595"/>
            <a:ext cx="18281026" cy="1027890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1.0 Login Logic</a:t>
            </a:r>
            <a:endParaRPr/>
          </a:p>
        </p:txBody>
      </p:sp>
      <p:sp>
        <p:nvSpPr>
          <p:cNvPr id="173" name="Google Shape;173;p36"/>
          <p:cNvSpPr txBox="1"/>
          <p:nvPr/>
        </p:nvSpPr>
        <p:spPr>
          <a:xfrm>
            <a:off x="1333500" y="2781300"/>
            <a:ext cx="13111282" cy="7109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Username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  Input field for user's username.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 This is the password of the user				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 Input field for user's password (masked characters).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 Button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Onclick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 Check if input fields are empty.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Display error message: "Username and password are required.“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If username and password are incorrect: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Display error message: "The username or password is incorrect.“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If username is a registered user account: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Redirect to View Page.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Else: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Display error message: "User Account does not exist."	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"/>
          <p:cNvSpPr txBox="1"/>
          <p:nvPr>
            <p:ph idx="2" type="body"/>
          </p:nvPr>
        </p:nvSpPr>
        <p:spPr>
          <a:xfrm>
            <a:off x="533400" y="203200"/>
            <a:ext cx="221742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None/>
            </a:pPr>
            <a:r>
              <a:rPr lang="en-US"/>
              <a:t>2.0 Logout</a:t>
            </a:r>
            <a:endParaRPr/>
          </a:p>
        </p:txBody>
      </p:sp>
      <p:pic>
        <p:nvPicPr>
          <p:cNvPr id="179" name="Google Shape;17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487" y="2232896"/>
            <a:ext cx="18281026" cy="1027890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